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029" r:id="rId2"/>
    <p:sldId id="1382" r:id="rId3"/>
    <p:sldId id="2716" r:id="rId4"/>
    <p:sldId id="2027" r:id="rId5"/>
    <p:sldId id="3107" r:id="rId6"/>
    <p:sldId id="3108" r:id="rId7"/>
    <p:sldId id="3109" r:id="rId8"/>
    <p:sldId id="3110" r:id="rId9"/>
    <p:sldId id="3111" r:id="rId10"/>
    <p:sldId id="3112" r:id="rId11"/>
    <p:sldId id="3113" r:id="rId12"/>
    <p:sldId id="1679" r:id="rId13"/>
    <p:sldId id="3090" r:id="rId14"/>
    <p:sldId id="3091" r:id="rId15"/>
    <p:sldId id="3092" r:id="rId16"/>
    <p:sldId id="3123" r:id="rId17"/>
    <p:sldId id="3122" r:id="rId18"/>
    <p:sldId id="3114" r:id="rId19"/>
    <p:sldId id="3115" r:id="rId20"/>
    <p:sldId id="1074" r:id="rId21"/>
    <p:sldId id="1073" r:id="rId22"/>
    <p:sldId id="1075" r:id="rId23"/>
    <p:sldId id="2860" r:id="rId24"/>
    <p:sldId id="2986" r:id="rId25"/>
    <p:sldId id="2988" r:id="rId26"/>
    <p:sldId id="2989" r:id="rId27"/>
    <p:sldId id="2990" r:id="rId28"/>
    <p:sldId id="2991" r:id="rId29"/>
    <p:sldId id="2994" r:id="rId30"/>
    <p:sldId id="3004" r:id="rId31"/>
    <p:sldId id="3116" r:id="rId32"/>
    <p:sldId id="3117" r:id="rId33"/>
    <p:sldId id="2993" r:id="rId34"/>
    <p:sldId id="3118" r:id="rId35"/>
    <p:sldId id="3119" r:id="rId36"/>
    <p:sldId id="3120" r:id="rId37"/>
    <p:sldId id="3125" r:id="rId38"/>
  </p:sldIdLst>
  <p:sldSz cx="9144000" cy="6858000" type="screen4x3"/>
  <p:notesSz cx="7315200" cy="9601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1" autoAdjust="0"/>
    <p:restoredTop sz="92903"/>
  </p:normalViewPr>
  <p:slideViewPr>
    <p:cSldViewPr>
      <p:cViewPr varScale="1">
        <p:scale>
          <a:sx n="85" d="100"/>
          <a:sy n="85" d="100"/>
        </p:scale>
        <p:origin x="18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8" y="144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368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72C0129-022D-401F-A52D-1F9820E15368}" type="datetimeFigureOut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96E8DF6-B054-4FFE-89D0-5CFE4CCCCF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6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398B6CEF-DEA6-4B03-93E6-02F71F0913F2}" type="datetimeFigureOut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CC37BE81-25FA-464E-A2F0-A651BAE83B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43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5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AEB525A-1002-724B-B51B-6A7D3AF73486}" type="slidenum">
              <a:rPr kumimoji="0" lang="en-US" altLang="zh-TW" sz="1300">
                <a:latin typeface="Calibri" charset="0"/>
                <a:ea typeface="MS PGothic" charset="-128"/>
              </a:rPr>
              <a:pPr eaLnBrk="1" hangingPunct="1"/>
              <a:t>6</a:t>
            </a:fld>
            <a:endParaRPr kumimoji="0" lang="en-US" altLang="zh-TW" sz="1300">
              <a:latin typeface="Calibri" charset="0"/>
              <a:ea typeface="MS PGothic" charset="-128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797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00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3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AEB525A-1002-724B-B51B-6A7D3AF73486}" type="slidenum">
              <a:rPr kumimoji="0" lang="en-US" altLang="zh-TW" sz="1300">
                <a:latin typeface="Calibri" charset="0"/>
                <a:ea typeface="MS PGothic" charset="-128"/>
              </a:rPr>
              <a:pPr eaLnBrk="1" hangingPunct="1"/>
              <a:t>35</a:t>
            </a:fld>
            <a:endParaRPr kumimoji="0" lang="en-US" altLang="zh-TW" sz="1300">
              <a:latin typeface="Calibri" charset="0"/>
              <a:ea typeface="MS PGothic" charset="-128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58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3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74DE-7399-4FAF-8713-5B9736F2F8B2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987675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2B402-6D6A-4C9A-A75A-FDAD2E780D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8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8974-7798-42B3-A1B4-27D4BF8EA247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CEEE9-7387-4C83-BCC0-B99AD344B4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9D65A-E779-4EBC-8F20-05FD1E789EF8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180FC-6B0B-4AD0-8BCE-15C0005B9CF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  <a:lvl2pPr>
              <a:defRPr baseline="0">
                <a:latin typeface="Calibri" pitchFamily="34" charset="0"/>
                <a:ea typeface="標楷體" pitchFamily="65" charset="-120"/>
              </a:defRPr>
            </a:lvl2pPr>
            <a:lvl3pPr>
              <a:defRPr baseline="0">
                <a:latin typeface="Calibri" pitchFamily="34" charset="0"/>
                <a:ea typeface="標楷體" pitchFamily="65" charset="-120"/>
              </a:defRPr>
            </a:lvl3pPr>
            <a:lvl4pPr>
              <a:defRPr baseline="0">
                <a:latin typeface="Calibri" pitchFamily="34" charset="0"/>
                <a:ea typeface="標楷體" pitchFamily="65" charset="-120"/>
              </a:defRPr>
            </a:lvl4pPr>
            <a:lvl5pPr>
              <a:defRPr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A8117-F5CA-49B3-9AE8-B66B796AEA97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9E75-97FD-45D9-8ED3-955348887B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01D57-3C38-485F-A5BA-38A4154D1BBF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4E28-1ACB-44F7-99BA-BF1B88651E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77019-D080-4302-A620-8874F806370A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A9801-FC0E-4D88-8A6C-29F1315C86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2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5603B-203C-40CF-AAE0-1F27196C21BF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7CFAE-FA54-4E36-B923-24FFDDA53C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9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7DD28-F6B9-4809-9190-7B5EF78560CB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2B54-F380-403C-8C88-31ABACEBE6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7CADA-511E-469A-AB85-F561DD59866F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2FA49-737E-41E5-B3D8-A9D9B25071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3870-5F10-4D76-8D8B-89AAD8A00E82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14FB1-0410-4AE1-B822-F1FE73B2D1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69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351BE-0651-4439-A96D-A8AF55668BF6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D47A4-EEE4-40D9-B3F4-E20BDA7A7E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CBE6FA7-69AA-4937-824A-EE5F3C7CC30D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5A37E67-E9F5-4A38-925D-82CDC951CB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2" r:id="rId1"/>
    <p:sldLayoutId id="2147484413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新細明體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新細明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新細明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aintpupython101" TargetMode="Externa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aintpupython101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nlp/PLMpapers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turing-nlg-a-17-billion-parameter-language-model-by-microsoft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applied-text-analysis/9781491963036/" TargetMode="External"/><Relationship Id="rId2" Type="http://schemas.openxmlformats.org/officeDocument/2006/relationships/hyperlink" Target="https://github.com/Apress/text-analytics-w-python-2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aintpupython101" TargetMode="External"/><Relationship Id="rId5" Type="http://schemas.openxmlformats.org/officeDocument/2006/relationships/hyperlink" Target="https://notebooks.quantumstat.com/" TargetMode="External"/><Relationship Id="rId4" Type="http://schemas.openxmlformats.org/officeDocument/2006/relationships/hyperlink" Target="https://huggingface.co/transformers/notebooks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標題 1"/>
          <p:cNvSpPr txBox="1">
            <a:spLocks/>
          </p:cNvSpPr>
          <p:nvPr/>
        </p:nvSpPr>
        <p:spPr bwMode="auto">
          <a:xfrm>
            <a:off x="179512" y="1116084"/>
            <a:ext cx="8784976" cy="202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5000" b="1" dirty="0">
                <a:solidFill>
                  <a:srgbClr val="C00000"/>
                </a:solidFill>
                <a:ea typeface="標楷體" pitchFamily="65" charset="-120"/>
              </a:rPr>
              <a:t>深度學習和通用句子嵌入模型 </a:t>
            </a: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(Deep Learning and </a:t>
            </a:r>
            <a:b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Universal Sentence-Embedding Models)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2020-08-14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0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Deep Learning NLP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951"/>
            <a:ext cx="9144000" cy="32700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40028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2524"/>
            <a:ext cx="8229600" cy="115456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Natural Language Processing (NLP) and Text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7544" y="1340768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Raw text</a:t>
            </a:r>
          </a:p>
        </p:txBody>
      </p:sp>
      <p:sp>
        <p:nvSpPr>
          <p:cNvPr id="8" name="圓角矩形 6"/>
          <p:cNvSpPr/>
          <p:nvPr/>
        </p:nvSpPr>
        <p:spPr>
          <a:xfrm>
            <a:off x="467544" y="2712020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Tokenization</a:t>
            </a:r>
          </a:p>
        </p:txBody>
      </p:sp>
      <p:sp>
        <p:nvSpPr>
          <p:cNvPr id="9" name="圓角矩形 6"/>
          <p:cNvSpPr/>
          <p:nvPr/>
        </p:nvSpPr>
        <p:spPr>
          <a:xfrm>
            <a:off x="486544" y="4083272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Stop word removal</a:t>
            </a:r>
          </a:p>
        </p:txBody>
      </p:sp>
      <p:sp>
        <p:nvSpPr>
          <p:cNvPr id="10" name="圓角矩形 6"/>
          <p:cNvSpPr/>
          <p:nvPr/>
        </p:nvSpPr>
        <p:spPr>
          <a:xfrm>
            <a:off x="490899" y="4768898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</a:rPr>
              <a:t>Stemming</a:t>
            </a:r>
            <a:r>
              <a:rPr lang="en-US" altLang="zh-TW" sz="2400" b="1" dirty="0">
                <a:solidFill>
                  <a:schemeClr val="tx1"/>
                </a:solidFill>
              </a:rPr>
              <a:t> / </a:t>
            </a:r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</a:rPr>
              <a:t>Lemmatization</a:t>
            </a:r>
          </a:p>
        </p:txBody>
      </p:sp>
      <p:sp>
        <p:nvSpPr>
          <p:cNvPr id="11" name="圓角矩形 6"/>
          <p:cNvSpPr/>
          <p:nvPr/>
        </p:nvSpPr>
        <p:spPr>
          <a:xfrm>
            <a:off x="467544" y="3397646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>
                <a:solidFill>
                  <a:schemeClr val="tx1"/>
                </a:solidFill>
              </a:rPr>
              <a:t>Part-of-Speech 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>
                <a:solidFill>
                  <a:schemeClr val="tx1"/>
                </a:solidFill>
              </a:rPr>
              <a:t>POS)</a:t>
            </a:r>
            <a:endParaRPr lang="en-US" altLang="zh-TW" sz="2400" b="1" dirty="0">
              <a:solidFill>
                <a:schemeClr val="tx1"/>
              </a:solidFill>
            </a:endParaRPr>
          </a:p>
        </p:txBody>
      </p:sp>
      <p:sp>
        <p:nvSpPr>
          <p:cNvPr id="12" name="圓角矩形 6"/>
          <p:cNvSpPr/>
          <p:nvPr/>
        </p:nvSpPr>
        <p:spPr>
          <a:xfrm>
            <a:off x="492315" y="5454524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Dependency Parser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24508" y="6616820"/>
            <a:ext cx="68758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Source: Nitin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Hardeniya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(2015), NLTK Essentials,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Packt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Publishing; Florian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Leitner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(2015), Text mining - from Bayes rule to dependency parsing</a:t>
            </a:r>
          </a:p>
        </p:txBody>
      </p:sp>
      <p:sp>
        <p:nvSpPr>
          <p:cNvPr id="14" name="圓角矩形 6"/>
          <p:cNvSpPr/>
          <p:nvPr/>
        </p:nvSpPr>
        <p:spPr>
          <a:xfrm>
            <a:off x="490899" y="2026394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Sentence Segmentation</a:t>
            </a:r>
          </a:p>
        </p:txBody>
      </p:sp>
      <p:sp>
        <p:nvSpPr>
          <p:cNvPr id="15" name="圓角矩形 6"/>
          <p:cNvSpPr/>
          <p:nvPr/>
        </p:nvSpPr>
        <p:spPr>
          <a:xfrm>
            <a:off x="512240" y="6140152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String Metrics &amp; Matching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0611" y="4253985"/>
            <a:ext cx="2061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word’s stem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am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 am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having 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sym typeface="Wingdings"/>
              </a:rPr>
              <a:t>hav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03192" y="4253985"/>
            <a:ext cx="2233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word’s lemma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am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/>
              </a:rPr>
              <a:t> be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/>
              </a:rPr>
              <a:t>having  have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1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0" y="846138"/>
            <a:ext cx="7658000" cy="57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B831E1-DB53-174C-8967-B56766CFBC23}"/>
              </a:ext>
            </a:extLst>
          </p:cNvPr>
          <p:cNvSpPr/>
          <p:nvPr/>
        </p:nvSpPr>
        <p:spPr>
          <a:xfrm>
            <a:off x="2570763" y="1095118"/>
            <a:ext cx="1951117" cy="43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61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Science Python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786408" y="6597352"/>
            <a:ext cx="7571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nbviewer.jupyter.org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/format/slides/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quantopian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pyfolio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/blob/master/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pyfolio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/examples/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overview_slides.ipynb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#/5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BED25-28D7-DD4C-B07F-39B7554F1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83" y="1145997"/>
            <a:ext cx="1427488" cy="403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671519-FFD3-2D4A-A760-1764CD207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22" y="836712"/>
            <a:ext cx="1034366" cy="299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1DB-A520-9E4E-8331-012861317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46" y="799379"/>
            <a:ext cx="1709982" cy="346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49833B-CBA8-3146-BAF3-57C01D1E6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068961"/>
            <a:ext cx="1377751" cy="504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9E6157-1CB4-7E47-8DED-E2C04A0BF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58" y="3140968"/>
            <a:ext cx="1059986" cy="3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495A-B9E2-594C-8963-2B6BCF0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AE35-FED7-4149-B8AE-CF76FC8D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8857554" cy="470852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Universal Sentence Encoder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u="sng" dirty="0">
                <a:solidFill>
                  <a:srgbClr val="C00000"/>
                </a:solidFill>
              </a:rPr>
              <a:t>encodes </a:t>
            </a:r>
            <a:r>
              <a:rPr lang="en-US" b="1" u="sng" dirty="0">
                <a:solidFill>
                  <a:srgbClr val="C00000"/>
                </a:solidFill>
              </a:rPr>
              <a:t>text</a:t>
            </a:r>
            <a:r>
              <a:rPr lang="en-US" u="sng" dirty="0">
                <a:solidFill>
                  <a:srgbClr val="C00000"/>
                </a:solidFill>
              </a:rPr>
              <a:t> into high-dimensional </a:t>
            </a:r>
            <a:r>
              <a:rPr lang="en-US" b="1" u="sng" dirty="0">
                <a:solidFill>
                  <a:srgbClr val="C00000"/>
                </a:solidFill>
              </a:rPr>
              <a:t>vectors</a:t>
            </a:r>
            <a:r>
              <a:rPr lang="en-US" u="sng" dirty="0">
                <a:solidFill>
                  <a:srgbClr val="C00000"/>
                </a:solidFill>
              </a:rPr>
              <a:t> </a:t>
            </a:r>
            <a:r>
              <a:rPr lang="en-US" dirty="0"/>
              <a:t>that can be used for </a:t>
            </a:r>
            <a:br>
              <a:rPr lang="en-US" dirty="0"/>
            </a:br>
            <a:r>
              <a:rPr lang="en-US" dirty="0"/>
              <a:t>text classification, </a:t>
            </a:r>
            <a:br>
              <a:rPr lang="en-US" dirty="0"/>
            </a:br>
            <a:r>
              <a:rPr lang="en-US" dirty="0"/>
              <a:t>semantic similarity, </a:t>
            </a:r>
            <a:br>
              <a:rPr lang="en-US" dirty="0"/>
            </a:br>
            <a:r>
              <a:rPr lang="en-US" dirty="0"/>
              <a:t>clustering and </a:t>
            </a:r>
            <a:br>
              <a:rPr lang="en-US" dirty="0"/>
            </a:br>
            <a:r>
              <a:rPr lang="en-US" dirty="0"/>
              <a:t>other natural language tasks.</a:t>
            </a:r>
          </a:p>
          <a:p>
            <a:r>
              <a:rPr lang="en-US" dirty="0"/>
              <a:t>The universal-sentence-encoder model is trained with a </a:t>
            </a:r>
            <a:r>
              <a:rPr lang="en-US" b="1" dirty="0">
                <a:solidFill>
                  <a:srgbClr val="C00000"/>
                </a:solidFill>
              </a:rPr>
              <a:t>deep averaging network (DAN) </a:t>
            </a:r>
            <a:r>
              <a:rPr lang="en-US" dirty="0"/>
              <a:t>encoder.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49D3-DBBF-9245-938C-DD18AA28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78CE4-18CC-ED4C-9A2F-12E675CACF16}"/>
              </a:ext>
            </a:extLst>
          </p:cNvPr>
          <p:cNvSpPr txBox="1"/>
          <p:nvPr/>
        </p:nvSpPr>
        <p:spPr>
          <a:xfrm>
            <a:off x="2364504" y="6563925"/>
            <a:ext cx="441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https://tfhub.dev/google/universal-sentence-encoder/4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804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2AA4-4055-DB48-8080-22318F9C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Semantic Similarity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DF06-3507-B94D-AF31-CDCAD003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0AD75-C688-3541-A1C9-8B75DCA8E38E}"/>
              </a:ext>
            </a:extLst>
          </p:cNvPr>
          <p:cNvSpPr txBox="1"/>
          <p:nvPr/>
        </p:nvSpPr>
        <p:spPr>
          <a:xfrm>
            <a:off x="2364504" y="6563925"/>
            <a:ext cx="441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https://tfhub.dev/google/universal-sentence-encoder/4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87C65-F02F-DA4B-B195-AC284142C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7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2AA4-4055-DB48-8080-22318F9C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DF06-3507-B94D-AF31-CDCAD003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0AD75-C688-3541-A1C9-8B75DCA8E38E}"/>
              </a:ext>
            </a:extLst>
          </p:cNvPr>
          <p:cNvSpPr txBox="1"/>
          <p:nvPr/>
        </p:nvSpPr>
        <p:spPr>
          <a:xfrm>
            <a:off x="2364504" y="6563925"/>
            <a:ext cx="441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https://tfhub.dev/google/universal-sentence-encoder/4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80EF5-3BF0-3F41-8B12-0A380B4EC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4B6F-CAEC-D844-AE7C-8875C764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8215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B391-9243-4E4D-838E-02ECD826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B9F27-259C-B744-8956-31EB96544A4C}"/>
              </a:ext>
            </a:extLst>
          </p:cNvPr>
          <p:cNvSpPr txBox="1"/>
          <p:nvPr/>
        </p:nvSpPr>
        <p:spPr>
          <a:xfrm>
            <a:off x="457200" y="645789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Daniel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Cer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Yinfei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Yang, Sheng-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Kong, Nan Hua, Nicole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Limtiaco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Rhomni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St. John, Noah Constant, Mario Guajardo-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Céspedes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Steve Yuan, Chris Tar, Yun-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Hsuan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Sung, Brian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Strope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Ray Kurzweil. Universal Sentence Encoder. arXiv:1803.11175, 2018.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60F9E-E12B-CF41-AB39-7CA27ACC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863392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65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4B6F-CAEC-D844-AE7C-8875C764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Multilingual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Universal Sentence Encoder (MUSE)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B391-9243-4E4D-838E-02ECD826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B9F27-259C-B744-8956-31EB96544A4C}"/>
              </a:ext>
            </a:extLst>
          </p:cNvPr>
          <p:cNvSpPr txBox="1"/>
          <p:nvPr/>
        </p:nvSpPr>
        <p:spPr>
          <a:xfrm>
            <a:off x="948426" y="6457890"/>
            <a:ext cx="7247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Yinfei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Yang, Daniel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Cer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Amin Ahmad, Mandy Guo,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Jax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Law, Noah Constant, Gustavo Hernandez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Abrego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, Steve Yuan, Chris Tar, Yun-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hsuan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Sung, Ray Kurzweil. Multilingual Universal Sentence Encoder for Semantic Retrieval. July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F5611-DDC5-9A42-BE4A-9A4D7997F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7" y="2457835"/>
            <a:ext cx="8897205" cy="37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0BA86-462D-B24B-838C-66BDFEC19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118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623E89-E55F-2140-81C3-F234817E058D}"/>
              </a:ext>
            </a:extLst>
          </p:cNvPr>
          <p:cNvSpPr/>
          <p:nvPr/>
        </p:nvSpPr>
        <p:spPr>
          <a:xfrm>
            <a:off x="2690716" y="648069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https://tinyurl.com/aintpupython101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8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5E5C7-E460-0C4C-97FE-660D5C494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07" y="1120462"/>
            <a:ext cx="6868962" cy="5399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EC3598-A4E8-164C-B1E5-CB4100F6EF3C}"/>
              </a:ext>
            </a:extLst>
          </p:cNvPr>
          <p:cNvSpPr/>
          <p:nvPr/>
        </p:nvSpPr>
        <p:spPr>
          <a:xfrm>
            <a:off x="2690716" y="648069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https://tinyurl.com/aintpupython101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3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戴敏育 博士 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1"/>
                </a:solidFill>
              </a:rPr>
              <a:t>(Min-</a:t>
            </a:r>
            <a:r>
              <a:rPr lang="en-US" altLang="zh-TW" dirty="0" err="1">
                <a:solidFill>
                  <a:schemeClr val="accent1"/>
                </a:solidFill>
              </a:rPr>
              <a:t>Yuh</a:t>
            </a:r>
            <a:r>
              <a:rPr lang="en-US" altLang="zh-TW" dirty="0">
                <a:solidFill>
                  <a:schemeClr val="accent1"/>
                </a:solidFill>
              </a:rPr>
              <a:t> Day, Ph.D.)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468313" y="1556792"/>
            <a:ext cx="8301037" cy="3519289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C00000"/>
                </a:solidFill>
              </a:rPr>
              <a:t>國立台北大學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資訊管理研究所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副教授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chemeClr val="tx2"/>
                </a:solidFill>
              </a:rPr>
              <a:t>中央研究院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資訊科學研究所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訪問學人</a:t>
            </a:r>
            <a:endParaRPr lang="en-US" altLang="zh-TW" sz="2800" dirty="0">
              <a:solidFill>
                <a:schemeClr val="tx2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984807"/>
                </a:solidFill>
              </a:rPr>
              <a:t>國立台灣大學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資訊管理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博士</a:t>
            </a:r>
            <a:endParaRPr lang="en-US" altLang="zh-TW" sz="2800" dirty="0">
              <a:solidFill>
                <a:srgbClr val="984807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FCAA9B1-8267-4402-9C83-BAE1C2B13B7C}" type="slidenum">
              <a:rPr kumimoji="0" lang="zh-TW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</a:t>
            </a:fld>
            <a:endParaRPr kumimoji="0" lang="zh-TW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6388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http://mail.tku.edu.tw/myday/images/AS_Logo1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6" descr="http://mail.tku.edu.tw/myday/images/NTU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C7FE4C-DBC2-A74B-8BCD-C557AA9446EA}"/>
              </a:ext>
            </a:extLst>
          </p:cNvPr>
          <p:cNvGrpSpPr/>
          <p:nvPr/>
        </p:nvGrpSpPr>
        <p:grpSpPr>
          <a:xfrm>
            <a:off x="1856254" y="5178296"/>
            <a:ext cx="1563618" cy="1491064"/>
            <a:chOff x="1940523" y="5229200"/>
            <a:chExt cx="1563618" cy="149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FAAB0-5F2D-0A45-91D0-BB05F45F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0F94B-7014-7845-B18F-AA6F50AF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26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One-hot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857BE-5896-9D41-B016-4194A369127C}"/>
              </a:ext>
            </a:extLst>
          </p:cNvPr>
          <p:cNvSpPr/>
          <p:nvPr/>
        </p:nvSpPr>
        <p:spPr>
          <a:xfrm>
            <a:off x="2408522" y="1762214"/>
            <a:ext cx="58815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'The mouse ran up the clock’ = </a:t>
            </a:r>
          </a:p>
          <a:p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 [0, 1, 0, 0, 0, 0, 0],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1,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1,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1,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1, 0,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0, 1, 0] ]</a:t>
            </a:r>
          </a:p>
          <a:p>
            <a:endParaRPr lang="en-US" sz="2400" dirty="0"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D2F42-FF16-364B-B02E-1580A96579DD}"/>
              </a:ext>
            </a:extLst>
          </p:cNvPr>
          <p:cNvSpPr/>
          <p:nvPr/>
        </p:nvSpPr>
        <p:spPr>
          <a:xfrm>
            <a:off x="2756600" y="5198458"/>
            <a:ext cx="4415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[0, 1, 2, 3, 4, 5, 6]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8463D-68FC-9A46-B8C6-7811361EC3A2}"/>
              </a:ext>
            </a:extLst>
          </p:cNvPr>
          <p:cNvSpPr/>
          <p:nvPr/>
        </p:nvSpPr>
        <p:spPr>
          <a:xfrm>
            <a:off x="172899" y="2545558"/>
            <a:ext cx="68741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mouse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ran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up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clock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481B8-BEFE-7C40-B12B-7B4C9419C737}"/>
              </a:ext>
            </a:extLst>
          </p:cNvPr>
          <p:cNvSpPr/>
          <p:nvPr/>
        </p:nvSpPr>
        <p:spPr>
          <a:xfrm>
            <a:off x="1763038" y="2545558"/>
            <a:ext cx="440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2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3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4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6637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87624-061F-4141-80BF-9D59AFCC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160"/>
            <a:ext cx="9144000" cy="35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15AF2-8EA1-6E45-8DAC-109774E5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6" y="2185989"/>
            <a:ext cx="8801875" cy="38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8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Sequence to Sequence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(Seq2Seq)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2915816" y="6581001"/>
            <a:ext cx="2965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google.github.io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/seq2seq/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25" y="1772816"/>
            <a:ext cx="9144000" cy="46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3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6EBB-669D-B74B-B604-33E43217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17" y="44394"/>
            <a:ext cx="8723711" cy="10798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Transformer (Attention is All You Need)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(Vaswani et al.,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479B0-F51A-B74A-8DB8-1939B42C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4B079-2DDB-8840-B13B-C6B2D4A7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45" y="1204270"/>
            <a:ext cx="3699424" cy="5321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8A619C-FF34-9541-ABA4-2BE3EDA9175D}"/>
              </a:ext>
            </a:extLst>
          </p:cNvPr>
          <p:cNvSpPr/>
          <p:nvPr/>
        </p:nvSpPr>
        <p:spPr>
          <a:xfrm>
            <a:off x="382317" y="6468475"/>
            <a:ext cx="829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Source: Vaswani, Ashish, Noam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Shazeer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Niki Parmar, Jakob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Uszkoreit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Llion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Jones, Aidan N. Gomez,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Łukasz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Kaiser,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Illia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Polosukhin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"Attention is all you need." In 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pp. 5998-6008. 2017.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19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BERT: Pre-training of Deep Bidirectional Transformers for Language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3E92F-1063-6145-ADA8-6281153D640A}"/>
              </a:ext>
            </a:extLst>
          </p:cNvPr>
          <p:cNvSpPr/>
          <p:nvPr/>
        </p:nvSpPr>
        <p:spPr>
          <a:xfrm>
            <a:off x="644577" y="1311151"/>
            <a:ext cx="8174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 (Bidirectional Encoder Representations from Transformers)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03180C-EF58-7345-9ED4-E0EC4CB7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3" y="2572836"/>
            <a:ext cx="8806226" cy="35717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105C0F-8F9C-8547-9100-914A071D2750}"/>
              </a:ext>
            </a:extLst>
          </p:cNvPr>
          <p:cNvSpPr/>
          <p:nvPr/>
        </p:nvSpPr>
        <p:spPr>
          <a:xfrm>
            <a:off x="900410" y="1779414"/>
            <a:ext cx="744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Overall pre-training and fine-tuning procedures for BERT</a:t>
            </a:r>
          </a:p>
        </p:txBody>
      </p:sp>
    </p:spTree>
    <p:extLst>
      <p:ext uri="{BB962C8B-B14F-4D97-AF65-F5344CB8AC3E}">
        <p14:creationId xmlns:p14="http://schemas.microsoft.com/office/powerpoint/2010/main" val="1576872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BERT: Pre-training of Deep Bidirectional Transformers for Language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3E92F-1063-6145-ADA8-6281153D640A}"/>
              </a:ext>
            </a:extLst>
          </p:cNvPr>
          <p:cNvSpPr/>
          <p:nvPr/>
        </p:nvSpPr>
        <p:spPr>
          <a:xfrm>
            <a:off x="179513" y="1383159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 (Bidirectional Encoder Representations from Transformers)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85B22-25FE-E447-B270-A8B58C82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36" y="2728040"/>
            <a:ext cx="8594005" cy="259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ACC94C-7986-214B-B721-49D1FB15D353}"/>
              </a:ext>
            </a:extLst>
          </p:cNvPr>
          <p:cNvSpPr/>
          <p:nvPr/>
        </p:nvSpPr>
        <p:spPr>
          <a:xfrm>
            <a:off x="1006838" y="1922917"/>
            <a:ext cx="744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BERT input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7175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BERT, </a:t>
            </a:r>
            <a:r>
              <a:rPr lang="en-US" dirty="0" err="1">
                <a:solidFill>
                  <a:schemeClr val="accent1"/>
                </a:solidFill>
              </a:rPr>
              <a:t>OpenAI</a:t>
            </a:r>
            <a:r>
              <a:rPr lang="en-US" dirty="0">
                <a:solidFill>
                  <a:schemeClr val="accent1"/>
                </a:solidFill>
              </a:rPr>
              <a:t> GPT, </a:t>
            </a:r>
            <a:r>
              <a:rPr lang="en-US" dirty="0" err="1">
                <a:solidFill>
                  <a:schemeClr val="accent1"/>
                </a:solidFill>
              </a:rPr>
              <a:t>ELMo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34A25-E2F5-E741-8AA3-3122C695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" y="2653209"/>
            <a:ext cx="9017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1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58931-CE87-CE4E-8AE8-2FF8B6B8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42" y="790259"/>
            <a:ext cx="5774385" cy="56676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1093D5-1F1F-7E4D-AD9E-2B700EB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59" y="122627"/>
            <a:ext cx="8674308" cy="66763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Fine-tuning BERT on Different Tasks</a:t>
            </a:r>
          </a:p>
        </p:txBody>
      </p:sp>
    </p:spTree>
    <p:extLst>
      <p:ext uri="{BB962C8B-B14F-4D97-AF65-F5344CB8AC3E}">
        <p14:creationId xmlns:p14="http://schemas.microsoft.com/office/powerpoint/2010/main" val="1369583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1C1B-A0CA-1345-8D00-5A5DB5BA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63277"/>
            <a:ext cx="8467283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Language Model (PLM)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E9AC7-7542-584E-AE51-D42213CE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7F805-014B-B04B-B681-CD85C304C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704966" cy="4896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8BA94-A7E8-894B-8815-494975920A0D}"/>
              </a:ext>
            </a:extLst>
          </p:cNvPr>
          <p:cNvSpPr txBox="1"/>
          <p:nvPr/>
        </p:nvSpPr>
        <p:spPr>
          <a:xfrm>
            <a:off x="2695525" y="6550343"/>
            <a:ext cx="3257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https://github.com/thunlp/PLMpapers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23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for Text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45F35-0B27-5847-A87F-1E0B7A42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8" y="764704"/>
            <a:ext cx="8453216" cy="5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6EE2-23DB-8847-BAAB-EBC698CE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68" y="116632"/>
            <a:ext cx="873812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Turing Natural Language Generation (T-NLG)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1E80D-0FDE-9C4E-A53B-B703F745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80E04-7A64-9041-BB20-B062D854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8861648" cy="4987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FDD40-8C4D-7544-AEFC-6BAF56277E72}"/>
              </a:ext>
            </a:extLst>
          </p:cNvPr>
          <p:cNvSpPr txBox="1"/>
          <p:nvPr/>
        </p:nvSpPr>
        <p:spPr>
          <a:xfrm>
            <a:off x="1081324" y="6597352"/>
            <a:ext cx="6907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3"/>
              </a:rPr>
              <a:t>https://www.microsoft.com/en-us/research/blog/turing-nlg-a-17-billion-parameter-language-model-by-microsoft/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E7569-03B2-C84B-B1D9-4C0DE95F60A4}"/>
              </a:ext>
            </a:extLst>
          </p:cNvPr>
          <p:cNvSpPr txBox="1"/>
          <p:nvPr/>
        </p:nvSpPr>
        <p:spPr>
          <a:xfrm>
            <a:off x="2699792" y="4725144"/>
            <a:ext cx="1307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BERT-Large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ED7AC-AD88-234E-9476-0002BE54B8C8}"/>
              </a:ext>
            </a:extLst>
          </p:cNvPr>
          <p:cNvSpPr txBox="1"/>
          <p:nvPr/>
        </p:nvSpPr>
        <p:spPr>
          <a:xfrm>
            <a:off x="683568" y="626220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8432B-8D9A-754C-8FEE-AC36D3524E5A}"/>
              </a:ext>
            </a:extLst>
          </p:cNvPr>
          <p:cNvSpPr txBox="1"/>
          <p:nvPr/>
        </p:nvSpPr>
        <p:spPr>
          <a:xfrm>
            <a:off x="3850683" y="626220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517E7-9AEA-0E49-A375-09767C58BE9E}"/>
              </a:ext>
            </a:extLst>
          </p:cNvPr>
          <p:cNvSpPr txBox="1"/>
          <p:nvPr/>
        </p:nvSpPr>
        <p:spPr>
          <a:xfrm>
            <a:off x="7415284" y="625493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1E867-3D4D-EF4F-BD7A-C0F0E775AC4E}"/>
              </a:ext>
            </a:extLst>
          </p:cNvPr>
          <p:cNvSpPr txBox="1"/>
          <p:nvPr/>
        </p:nvSpPr>
        <p:spPr>
          <a:xfrm>
            <a:off x="4205724" y="4365104"/>
            <a:ext cx="777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GPT-2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6A68D-7CC3-E14C-BCC8-F6D1C33AA089}"/>
              </a:ext>
            </a:extLst>
          </p:cNvPr>
          <p:cNvSpPr txBox="1"/>
          <p:nvPr/>
        </p:nvSpPr>
        <p:spPr>
          <a:xfrm>
            <a:off x="5868144" y="4716433"/>
            <a:ext cx="107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RoBERTa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355m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32030-DF4D-1840-9799-94CEB3819DA8}"/>
              </a:ext>
            </a:extLst>
          </p:cNvPr>
          <p:cNvSpPr txBox="1"/>
          <p:nvPr/>
        </p:nvSpPr>
        <p:spPr>
          <a:xfrm>
            <a:off x="6715970" y="5053360"/>
            <a:ext cx="11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DistilBERT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BF2FB0-7BBE-8745-A1C5-DB45BA000114}"/>
              </a:ext>
            </a:extLst>
          </p:cNvPr>
          <p:cNvSpPr txBox="1"/>
          <p:nvPr/>
        </p:nvSpPr>
        <p:spPr>
          <a:xfrm>
            <a:off x="5732373" y="3132257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MegatronLM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8.3b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54D9C-99AB-8341-B8D8-CF6504698272}"/>
              </a:ext>
            </a:extLst>
          </p:cNvPr>
          <p:cNvSpPr txBox="1"/>
          <p:nvPr/>
        </p:nvSpPr>
        <p:spPr>
          <a:xfrm>
            <a:off x="7167506" y="1412776"/>
            <a:ext cx="78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T-NLG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17b</a:t>
            </a:r>
          </a:p>
        </p:txBody>
      </p:sp>
    </p:spTree>
    <p:extLst>
      <p:ext uri="{BB962C8B-B14F-4D97-AF65-F5344CB8AC3E}">
        <p14:creationId xmlns:p14="http://schemas.microsoft.com/office/powerpoint/2010/main" val="14182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7578-0ED1-D948-B38F-D78F14A5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502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Models (PTM)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C5418-15B3-2E4F-94DD-C3B6636B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61743-ADDB-C045-862E-00B310596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6" y="835024"/>
            <a:ext cx="7349988" cy="5684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975E8-9CEF-654C-877C-9CB151E30E1C}"/>
              </a:ext>
            </a:extLst>
          </p:cNvPr>
          <p:cNvSpPr txBox="1"/>
          <p:nvPr/>
        </p:nvSpPr>
        <p:spPr>
          <a:xfrm>
            <a:off x="323528" y="652534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Qiu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Xipeng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Tianxiang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Sun,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Yige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Xu,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Yunfan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Shao, Ning Dai, and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Xuanjing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Huang. "Pre-trained Models for Natural Language Processing: A Survey."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preprint arXiv:2003.08271 (2020).</a:t>
            </a:r>
          </a:p>
        </p:txBody>
      </p:sp>
    </p:spTree>
    <p:extLst>
      <p:ext uri="{BB962C8B-B14F-4D97-AF65-F5344CB8AC3E}">
        <p14:creationId xmlns:p14="http://schemas.microsoft.com/office/powerpoint/2010/main" val="4119331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648CB-850D-8641-9A6E-DCA5D0F5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59B01-3AD1-594F-9317-80400EC3A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82352"/>
            <a:ext cx="8305800" cy="5715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0A8986-8592-344F-834A-AB2E673F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502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Models (PTM)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8D36A-0654-A341-9962-36553415780E}"/>
              </a:ext>
            </a:extLst>
          </p:cNvPr>
          <p:cNvSpPr txBox="1"/>
          <p:nvPr/>
        </p:nvSpPr>
        <p:spPr>
          <a:xfrm>
            <a:off x="323528" y="652534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Qiu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Xipeng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Tianxiang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Sun,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Yige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Xu,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Yunfan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Shao, Ning Dai, and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Xuanjing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Huang. "Pre-trained Models for Natural Language Processing: A Survey."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preprint arXiv:2003.08271 (2020).</a:t>
            </a:r>
          </a:p>
        </p:txBody>
      </p:sp>
    </p:spTree>
    <p:extLst>
      <p:ext uri="{BB962C8B-B14F-4D97-AF65-F5344CB8AC3E}">
        <p14:creationId xmlns:p14="http://schemas.microsoft.com/office/powerpoint/2010/main" val="3138908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9342-6DBF-8041-B494-5C3D7F600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2293"/>
            <a:ext cx="8229600" cy="4855059"/>
          </a:xfrm>
        </p:spPr>
        <p:txBody>
          <a:bodyPr/>
          <a:lstStyle/>
          <a:p>
            <a:r>
              <a:rPr lang="en-US" sz="2400" dirty="0"/>
              <a:t>Transformers</a:t>
            </a:r>
          </a:p>
          <a:p>
            <a:pPr lvl="1"/>
            <a:r>
              <a:rPr lang="en-US" sz="2400" dirty="0" err="1"/>
              <a:t>pytorch</a:t>
            </a:r>
            <a:r>
              <a:rPr lang="en-US" sz="2400" dirty="0"/>
              <a:t>-transformers </a:t>
            </a:r>
          </a:p>
          <a:p>
            <a:pPr lvl="1"/>
            <a:r>
              <a:rPr lang="en-US" sz="2400" dirty="0" err="1"/>
              <a:t>pytorch</a:t>
            </a:r>
            <a:r>
              <a:rPr lang="en-US" sz="2400" dirty="0"/>
              <a:t>-pretrained-</a:t>
            </a:r>
            <a:r>
              <a:rPr lang="en-US" sz="2400" dirty="0" err="1"/>
              <a:t>bert</a:t>
            </a:r>
            <a:endParaRPr lang="en-US" sz="2400" dirty="0"/>
          </a:p>
          <a:p>
            <a:r>
              <a:rPr lang="en-US" sz="2400" dirty="0"/>
              <a:t>provides state-of-the-art general-purpose architectures </a:t>
            </a:r>
          </a:p>
          <a:p>
            <a:pPr lvl="1"/>
            <a:r>
              <a:rPr lang="en-US" sz="2400" dirty="0"/>
              <a:t>(BERT, GPT-2, </a:t>
            </a:r>
            <a:r>
              <a:rPr lang="en-US" sz="2400" dirty="0" err="1"/>
              <a:t>RoBERTa</a:t>
            </a:r>
            <a:r>
              <a:rPr lang="en-US" sz="2400" dirty="0"/>
              <a:t>, XLM, </a:t>
            </a:r>
            <a:r>
              <a:rPr lang="en-US" sz="2400" dirty="0" err="1"/>
              <a:t>DistilBert</a:t>
            </a:r>
            <a:r>
              <a:rPr lang="en-US" sz="2400" dirty="0"/>
              <a:t>, </a:t>
            </a:r>
            <a:r>
              <a:rPr lang="en-US" sz="2400" dirty="0" err="1"/>
              <a:t>XLNet</a:t>
            </a:r>
            <a:r>
              <a:rPr lang="en-US" sz="2400" dirty="0"/>
              <a:t>, CTRL...) </a:t>
            </a:r>
          </a:p>
          <a:p>
            <a:pPr lvl="1"/>
            <a:r>
              <a:rPr lang="en-US" sz="2400" dirty="0"/>
              <a:t>for Natural Language Understanding (NLU) and </a:t>
            </a:r>
            <a:br>
              <a:rPr lang="en-US" sz="2400" dirty="0"/>
            </a:br>
            <a:r>
              <a:rPr lang="en-US" sz="2400" dirty="0"/>
              <a:t>Natural Language Generation (NLG) </a:t>
            </a:r>
            <a:br>
              <a:rPr lang="en-US" sz="2400" dirty="0"/>
            </a:br>
            <a:r>
              <a:rPr lang="en-US" sz="2400" dirty="0"/>
              <a:t>with over 32+ pretrained models </a:t>
            </a:r>
            <a:br>
              <a:rPr lang="en-US" sz="2400" dirty="0"/>
            </a:br>
            <a:r>
              <a:rPr lang="en-US" sz="2400" dirty="0"/>
              <a:t>in 100+ languages </a:t>
            </a:r>
            <a:br>
              <a:rPr lang="en-US" sz="2400" dirty="0"/>
            </a:br>
            <a:r>
              <a:rPr lang="en-US" sz="2400" dirty="0"/>
              <a:t>and deep interoperability between </a:t>
            </a:r>
            <a:br>
              <a:rPr lang="en-US" sz="2400" dirty="0"/>
            </a:br>
            <a:r>
              <a:rPr lang="en-US" sz="2400" dirty="0"/>
              <a:t>TensorFlow 2.0 and </a:t>
            </a:r>
            <a:br>
              <a:rPr lang="en-US" sz="2400" dirty="0"/>
            </a:br>
            <a:r>
              <a:rPr lang="en-US" sz="2400" dirty="0" err="1"/>
              <a:t>PyTorch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22ECF-BED0-294A-87F8-11420950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CAA3D3-4707-3F40-B59D-7F218192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57018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Transformers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State-of-the-art Natural Language Processing for TensorFlow 2.0 and </a:t>
            </a:r>
            <a:r>
              <a:rPr lang="en-US" sz="3200" dirty="0" err="1">
                <a:solidFill>
                  <a:schemeClr val="accent1"/>
                </a:solidFill>
              </a:rPr>
              <a:t>PyTorch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13E47-F9E5-2F4D-9763-21A4F32F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94618"/>
            <a:ext cx="2673921" cy="454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629D2-FD48-F145-89A9-2741C5C47D2D}"/>
              </a:ext>
            </a:extLst>
          </p:cNvPr>
          <p:cNvSpPr txBox="1"/>
          <p:nvPr/>
        </p:nvSpPr>
        <p:spPr>
          <a:xfrm>
            <a:off x="2695525" y="6550343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https://github.com/huggingface/transformers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3560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5D55-61BD-7F43-BE7F-07597689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63408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NLP Benchmark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DF114-6B22-B44D-AC12-C46522A8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AF656-FFB8-6241-8A64-4BBACBC37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95104"/>
            <a:ext cx="7956376" cy="5730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56BAE8-8D36-304E-BB70-31D4CA18944C}"/>
              </a:ext>
            </a:extLst>
          </p:cNvPr>
          <p:cNvSpPr/>
          <p:nvPr/>
        </p:nvSpPr>
        <p:spPr>
          <a:xfrm>
            <a:off x="557951" y="6516708"/>
            <a:ext cx="8028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Amirsina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Torfi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Rouzbeh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A.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Shirvani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Yaser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Keneshloo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Nader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Tavvaf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and Edward A. Fox  (2020).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"Natural Language Processing Advancements By Deep Learning: A Survey."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arXiv:2003.01200.</a:t>
            </a:r>
          </a:p>
        </p:txBody>
      </p:sp>
    </p:spTree>
    <p:extLst>
      <p:ext uri="{BB962C8B-B14F-4D97-AF65-F5344CB8AC3E}">
        <p14:creationId xmlns:p14="http://schemas.microsoft.com/office/powerpoint/2010/main" val="2669421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50900"/>
          </a:xfrm>
        </p:spPr>
        <p:txBody>
          <a:bodyPr/>
          <a:lstStyle/>
          <a:p>
            <a:pPr eaLnBrk="1" hangingPunct="1"/>
            <a:r>
              <a:rPr lang="en-US" altLang="zh-TW" sz="7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Summary</a:t>
            </a:r>
          </a:p>
        </p:txBody>
      </p:sp>
      <p:sp>
        <p:nvSpPr>
          <p:cNvPr id="14233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8101013" y="6597650"/>
            <a:ext cx="1008062" cy="287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D96C178-6047-CA48-ABEA-383FDC994EFD}" type="slidenum">
              <a:rPr kumimoji="0" lang="en-US" altLang="zh-TW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35</a:t>
            </a:fld>
            <a:endParaRPr kumimoji="0" lang="en-US" altLang="zh-TW" sz="120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1A42F30-CDE3-EE42-BB37-8C3A1A36B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9" y="1125538"/>
            <a:ext cx="8496944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(USE)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Multilingual (USEM)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Semantic Similarity</a:t>
            </a:r>
          </a:p>
        </p:txBody>
      </p:sp>
    </p:spTree>
    <p:extLst>
      <p:ext uri="{BB962C8B-B14F-4D97-AF65-F5344CB8AC3E}">
        <p14:creationId xmlns:p14="http://schemas.microsoft.com/office/powerpoint/2010/main" val="2097888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標題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719137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4F81BD"/>
                </a:solidFill>
                <a:latin typeface="Calibri" charset="0"/>
                <a:ea typeface="標楷體" charset="-120"/>
              </a:rPr>
              <a:t>References</a:t>
            </a:r>
            <a:endParaRPr lang="zh-TW" altLang="en-US" dirty="0">
              <a:solidFill>
                <a:srgbClr val="4F81BD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44386" name="內容版面配置區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761310"/>
          </a:xfrm>
        </p:spPr>
        <p:txBody>
          <a:bodyPr/>
          <a:lstStyle/>
          <a:p>
            <a:pPr eaLnBrk="1" hangingPunct="1"/>
            <a:r>
              <a:rPr lang="en-US" altLang="zh-TW" sz="1600" dirty="0" err="1">
                <a:latin typeface="Calibri" charset="0"/>
                <a:ea typeface="標楷體" charset="-120"/>
              </a:rPr>
              <a:t>Dipanjan</a:t>
            </a:r>
            <a:r>
              <a:rPr lang="en-US" altLang="zh-TW" sz="1600" dirty="0">
                <a:latin typeface="Calibri" charset="0"/>
                <a:ea typeface="標楷體" charset="-120"/>
              </a:rPr>
              <a:t> Sarkar (2019), </a:t>
            </a:r>
            <a:br>
              <a:rPr lang="en-US" altLang="zh-TW" sz="1600" dirty="0">
                <a:latin typeface="Calibri" charset="0"/>
                <a:ea typeface="標楷體" charset="-120"/>
              </a:rPr>
            </a:br>
            <a:r>
              <a:rPr lang="en-US" altLang="zh-TW" sz="1600" dirty="0">
                <a:latin typeface="Calibri" charset="0"/>
                <a:ea typeface="標楷體" charset="-120"/>
              </a:rPr>
              <a:t>Text Analytics with Python: A Practitioner’s Guide to Natural Language Processing, Second Edition. </a:t>
            </a:r>
            <a:r>
              <a:rPr lang="en-US" altLang="zh-TW" sz="1600" dirty="0" err="1">
                <a:latin typeface="Calibri" charset="0"/>
                <a:ea typeface="標楷體" charset="-120"/>
              </a:rPr>
              <a:t>APress</a:t>
            </a:r>
            <a:r>
              <a:rPr lang="en-US" altLang="zh-TW" sz="1600" dirty="0">
                <a:latin typeface="Calibri" charset="0"/>
                <a:ea typeface="標楷體" charset="-120"/>
              </a:rPr>
              <a:t>. </a:t>
            </a:r>
            <a:r>
              <a:rPr lang="en-US" altLang="zh-TW" sz="1600" dirty="0">
                <a:latin typeface="Calibri" charset="0"/>
                <a:ea typeface="標楷體" charset="-120"/>
                <a:hlinkClick r:id="rId2"/>
              </a:rPr>
              <a:t>https://github.com/Apress/text-analytics-w-python-2e</a:t>
            </a:r>
            <a:endParaRPr lang="en-US" altLang="zh-TW" sz="16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600" dirty="0">
                <a:latin typeface="Calibri" charset="0"/>
                <a:ea typeface="標楷體" charset="-120"/>
              </a:rPr>
              <a:t>Benjamin Bengfort, Rebecca </a:t>
            </a:r>
            <a:r>
              <a:rPr lang="en-US" altLang="zh-TW" sz="1600" dirty="0" err="1">
                <a:latin typeface="Calibri" charset="0"/>
                <a:ea typeface="標楷體" charset="-120"/>
              </a:rPr>
              <a:t>Bilbro</a:t>
            </a:r>
            <a:r>
              <a:rPr lang="en-US" altLang="zh-TW" sz="1600" dirty="0">
                <a:latin typeface="Calibri" charset="0"/>
                <a:ea typeface="標楷體" charset="-120"/>
              </a:rPr>
              <a:t>, and Tony Ojeda (2018), </a:t>
            </a:r>
            <a:br>
              <a:rPr lang="en-US" altLang="zh-TW" sz="1600" dirty="0">
                <a:latin typeface="Calibri" charset="0"/>
                <a:ea typeface="標楷體" charset="-120"/>
              </a:rPr>
            </a:br>
            <a:r>
              <a:rPr lang="en-US" altLang="zh-TW" sz="1600" dirty="0">
                <a:latin typeface="Calibri" charset="0"/>
                <a:ea typeface="標楷體" charset="-120"/>
              </a:rPr>
              <a:t>Applied Text Analysis with Python, O'Reilly Media.</a:t>
            </a:r>
            <a:br>
              <a:rPr lang="en-US" altLang="zh-TW" sz="1600" dirty="0">
                <a:latin typeface="Calibri" charset="0"/>
                <a:ea typeface="標楷體" charset="-120"/>
              </a:rPr>
            </a:br>
            <a:r>
              <a:rPr lang="en-US" sz="1600" dirty="0">
                <a:hlinkClick r:id="rId3"/>
              </a:rPr>
              <a:t>https://www.oreilly.com/library/view/applied-text-analysis/9781491963036/</a:t>
            </a:r>
            <a:endParaRPr lang="en-US" sz="1600" dirty="0"/>
          </a:p>
          <a:p>
            <a:pPr eaLnBrk="1" hangingPunct="1"/>
            <a:r>
              <a:rPr lang="en-US" sz="1600" dirty="0"/>
              <a:t>Daniel </a:t>
            </a:r>
            <a:r>
              <a:rPr lang="en-US" sz="1600" dirty="0" err="1"/>
              <a:t>Cer</a:t>
            </a:r>
            <a:r>
              <a:rPr lang="en-US" sz="1600" dirty="0"/>
              <a:t>, </a:t>
            </a:r>
            <a:r>
              <a:rPr lang="en-US" sz="1600" dirty="0" err="1"/>
              <a:t>Yinfei</a:t>
            </a:r>
            <a:r>
              <a:rPr lang="en-US" sz="1600" dirty="0"/>
              <a:t> Yang, Sheng-</a:t>
            </a:r>
            <a:r>
              <a:rPr lang="en-US" sz="1600" dirty="0" err="1"/>
              <a:t>yi</a:t>
            </a:r>
            <a:r>
              <a:rPr lang="en-US" sz="1600" dirty="0"/>
              <a:t> Kong, Nan Hua, Nicole </a:t>
            </a:r>
            <a:r>
              <a:rPr lang="en-US" sz="1600" dirty="0" err="1"/>
              <a:t>Limtiaco</a:t>
            </a:r>
            <a:r>
              <a:rPr lang="en-US" sz="1600" dirty="0"/>
              <a:t>, </a:t>
            </a:r>
            <a:r>
              <a:rPr lang="en-US" sz="1600" dirty="0" err="1"/>
              <a:t>Rhomni</a:t>
            </a:r>
            <a:r>
              <a:rPr lang="en-US" sz="1600" dirty="0"/>
              <a:t> St. John, Noah Constant, Mario Guajardo-</a:t>
            </a:r>
            <a:r>
              <a:rPr lang="en-US" sz="1600" dirty="0" err="1"/>
              <a:t>Céspedes</a:t>
            </a:r>
            <a:r>
              <a:rPr lang="en-US" sz="1600" dirty="0"/>
              <a:t>, Steve Yuan, Chris Tar, Yun-</a:t>
            </a:r>
            <a:r>
              <a:rPr lang="en-US" sz="1600" dirty="0" err="1"/>
              <a:t>Hsuan</a:t>
            </a:r>
            <a:r>
              <a:rPr lang="en-US" sz="1600" dirty="0"/>
              <a:t> Sung, Brian </a:t>
            </a:r>
            <a:r>
              <a:rPr lang="en-US" sz="1600" dirty="0" err="1"/>
              <a:t>Strope</a:t>
            </a:r>
            <a:r>
              <a:rPr lang="en-US" sz="1600" dirty="0"/>
              <a:t>, Ray Kurzweil (2018). Universal Sentence Encoder. arXiv:1803.11175.</a:t>
            </a:r>
          </a:p>
          <a:p>
            <a:pPr eaLnBrk="1" hangingPunct="1"/>
            <a:r>
              <a:rPr lang="en-US" sz="1600" dirty="0" err="1"/>
              <a:t>Yinfei</a:t>
            </a:r>
            <a:r>
              <a:rPr lang="en-US" sz="1600" dirty="0"/>
              <a:t> Yang, Daniel </a:t>
            </a:r>
            <a:r>
              <a:rPr lang="en-US" sz="1600" dirty="0" err="1"/>
              <a:t>Cer</a:t>
            </a:r>
            <a:r>
              <a:rPr lang="en-US" sz="1600" dirty="0"/>
              <a:t>, Amin Ahmad, Mandy Guo, </a:t>
            </a:r>
            <a:r>
              <a:rPr lang="en-US" sz="1600" dirty="0" err="1"/>
              <a:t>Jax</a:t>
            </a:r>
            <a:r>
              <a:rPr lang="en-US" sz="1600" dirty="0"/>
              <a:t> Law, Noah Constant, Gustavo Hernandez </a:t>
            </a:r>
            <a:r>
              <a:rPr lang="en-US" sz="1600" dirty="0" err="1"/>
              <a:t>Abrego</a:t>
            </a:r>
            <a:r>
              <a:rPr lang="en-US" sz="1600" dirty="0"/>
              <a:t> , Steve Yuan, Chris Tar, Yun-</a:t>
            </a:r>
            <a:r>
              <a:rPr lang="en-US" sz="1600" dirty="0" err="1"/>
              <a:t>hsuan</a:t>
            </a:r>
            <a:r>
              <a:rPr lang="en-US" sz="1600" dirty="0"/>
              <a:t> Sung, Ray Kurzweil (2019). Multilingual Universal Sentence Encoder for Semantic Retrieval.</a:t>
            </a:r>
          </a:p>
          <a:p>
            <a:pPr eaLnBrk="1" hangingPunct="1"/>
            <a:r>
              <a:rPr lang="en-US" sz="1600" dirty="0" err="1"/>
              <a:t>Xipeng</a:t>
            </a:r>
            <a:r>
              <a:rPr lang="en-US" sz="1600" dirty="0"/>
              <a:t> </a:t>
            </a:r>
            <a:r>
              <a:rPr lang="en-US" sz="1600" dirty="0" err="1"/>
              <a:t>Qiu</a:t>
            </a:r>
            <a:r>
              <a:rPr lang="en-US" sz="1600" dirty="0"/>
              <a:t>, </a:t>
            </a:r>
            <a:r>
              <a:rPr lang="en-US" sz="1600" dirty="0" err="1"/>
              <a:t>Tianxiang</a:t>
            </a:r>
            <a:r>
              <a:rPr lang="en-US" sz="1600" dirty="0"/>
              <a:t> Sun, </a:t>
            </a:r>
            <a:r>
              <a:rPr lang="en-US" sz="1600" dirty="0" err="1"/>
              <a:t>Yige</a:t>
            </a:r>
            <a:r>
              <a:rPr lang="en-US" sz="1600" dirty="0"/>
              <a:t> Xu, </a:t>
            </a:r>
            <a:r>
              <a:rPr lang="en-US" sz="1600" dirty="0" err="1"/>
              <a:t>Yunfan</a:t>
            </a:r>
            <a:r>
              <a:rPr lang="en-US" sz="1600" dirty="0"/>
              <a:t> Shao, Ning Dai, and </a:t>
            </a:r>
            <a:r>
              <a:rPr lang="en-US" sz="1600" dirty="0" err="1"/>
              <a:t>Xuanjing</a:t>
            </a:r>
            <a:r>
              <a:rPr lang="en-US" sz="1600" dirty="0"/>
              <a:t> Huang (2020). "Pre-trained Models for Natural Language Processing: A Survey." </a:t>
            </a:r>
            <a:r>
              <a:rPr lang="en-US" sz="1600" dirty="0" err="1"/>
              <a:t>arXiv</a:t>
            </a:r>
            <a:r>
              <a:rPr lang="en-US" sz="1600" dirty="0"/>
              <a:t> preprint arXiv:2003.08271.</a:t>
            </a:r>
          </a:p>
          <a:p>
            <a:pPr eaLnBrk="1" hangingPunct="1"/>
            <a:r>
              <a:rPr lang="en-US" sz="1600" dirty="0" err="1"/>
              <a:t>HuggingFace</a:t>
            </a:r>
            <a:r>
              <a:rPr lang="en-US" sz="1600" dirty="0"/>
              <a:t> (2020), Transformers Notebook, </a:t>
            </a:r>
            <a:r>
              <a:rPr lang="en-US" sz="1600" dirty="0">
                <a:hlinkClick r:id="rId4"/>
              </a:rPr>
              <a:t>https://huggingface.co/transformers/notebooks.html</a:t>
            </a:r>
            <a:endParaRPr lang="en-US" sz="1600" dirty="0"/>
          </a:p>
          <a:p>
            <a:pPr eaLnBrk="1" hangingPunct="1"/>
            <a:r>
              <a:rPr lang="en-US" sz="1600" dirty="0"/>
              <a:t>The Super Duper NLP Repo, </a:t>
            </a:r>
            <a:r>
              <a:rPr lang="en-US" sz="1600" dirty="0">
                <a:hlinkClick r:id="rId5"/>
              </a:rPr>
              <a:t>https://notebooks.quantumstat.com/</a:t>
            </a:r>
            <a:endParaRPr lang="en-US" sz="1600" dirty="0"/>
          </a:p>
          <a:p>
            <a:pPr eaLnBrk="1" hangingPunct="1"/>
            <a:r>
              <a:rPr lang="en-US" altLang="zh-TW" sz="1600" dirty="0">
                <a:latin typeface="Calibri" charset="0"/>
                <a:ea typeface="標楷體" charset="-120"/>
              </a:rPr>
              <a:t>Min-</a:t>
            </a:r>
            <a:r>
              <a:rPr lang="en-US" altLang="zh-TW" sz="1600" dirty="0" err="1">
                <a:latin typeface="Calibri" charset="0"/>
                <a:ea typeface="標楷體" charset="-120"/>
              </a:rPr>
              <a:t>Yuh</a:t>
            </a:r>
            <a:r>
              <a:rPr lang="en-US" altLang="zh-TW" sz="1600" dirty="0">
                <a:latin typeface="Calibri" charset="0"/>
                <a:ea typeface="標楷體" charset="-120"/>
              </a:rPr>
              <a:t> Day (2020), Python 101, </a:t>
            </a:r>
            <a:r>
              <a:rPr lang="en-US" altLang="zh-TW" sz="1600" dirty="0">
                <a:latin typeface="Calibri" charset="0"/>
                <a:ea typeface="標楷體" charset="-120"/>
                <a:hlinkClick r:id="rId6"/>
              </a:rPr>
              <a:t>https://tinyurl.com/aintpupython101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marL="0" indent="0" eaLnBrk="1" hangingPunct="1">
              <a:buNone/>
            </a:pP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endParaRPr lang="en-US" altLang="zh-TW" sz="1800" dirty="0">
              <a:latin typeface="Calibri" charset="0"/>
              <a:ea typeface="標楷體" charset="-120"/>
            </a:endParaRPr>
          </a:p>
        </p:txBody>
      </p:sp>
      <p:sp>
        <p:nvSpPr>
          <p:cNvPr id="144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F9B038A-02CF-644D-BAD5-0819065A699B}" type="slidenum">
              <a:rPr kumimoji="0" lang="zh-TW" altLang="en-US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36</a:t>
            </a:fld>
            <a:endParaRPr kumimoji="0" lang="zh-TW" altLang="en-US" sz="1200" dirty="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5226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標題 1"/>
          <p:cNvSpPr txBox="1">
            <a:spLocks/>
          </p:cNvSpPr>
          <p:nvPr/>
        </p:nvSpPr>
        <p:spPr bwMode="auto">
          <a:xfrm>
            <a:off x="179512" y="1116084"/>
            <a:ext cx="8784976" cy="202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5000" b="1" dirty="0">
                <a:solidFill>
                  <a:srgbClr val="C00000"/>
                </a:solidFill>
                <a:ea typeface="標楷體" pitchFamily="65" charset="-120"/>
              </a:rPr>
              <a:t>深度學習和通用句子嵌入模型 </a:t>
            </a: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(Deep Learning and </a:t>
            </a:r>
            <a:b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Universal Sentence-Embedding Models)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2020-08-14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12396F-CFD1-144A-AEA2-63257DA1C460}"/>
              </a:ext>
            </a:extLst>
          </p:cNvPr>
          <p:cNvSpPr txBox="1">
            <a:spLocks/>
          </p:cNvSpPr>
          <p:nvPr/>
        </p:nvSpPr>
        <p:spPr bwMode="auto">
          <a:xfrm>
            <a:off x="2413501" y="37033"/>
            <a:ext cx="4390747" cy="87168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1" lang="en-US" altLang="en-US" sz="7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672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521D-28ED-5A42-A5F9-33DD09AF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63" y="0"/>
            <a:ext cx="8229600" cy="1052736"/>
          </a:xfrm>
        </p:spPr>
        <p:txBody>
          <a:bodyPr/>
          <a:lstStyle/>
          <a:p>
            <a:r>
              <a:rPr lang="en-US" sz="5400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E07F-8A1D-B441-81F6-1F57F078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63" y="1052736"/>
            <a:ext cx="8385109" cy="55446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自然語言處理核心技術與文字探勘 </a:t>
            </a:r>
            <a:br>
              <a:rPr lang="en-US" altLang="zh-TW" sz="2400" dirty="0"/>
            </a:br>
            <a:r>
              <a:rPr lang="en-US" altLang="zh-TW" sz="2000" dirty="0"/>
              <a:t>(</a:t>
            </a:r>
            <a:r>
              <a:rPr lang="en-US" sz="2000" dirty="0"/>
              <a:t>Core Technologies of Natural Language Processing and Text Mining)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人工智慧文本分析基礎與應用 </a:t>
            </a:r>
            <a:br>
              <a:rPr lang="en-US" altLang="zh-TW" sz="2400" b="1" dirty="0"/>
            </a:br>
            <a:r>
              <a:rPr lang="en-US" altLang="zh-TW" sz="2000" b="1" dirty="0"/>
              <a:t>(</a:t>
            </a:r>
            <a:r>
              <a:rPr lang="en-US" sz="2000" b="1" dirty="0"/>
              <a:t>Artificial Intelligence for Text Analytics: Foundations and Applications)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文本表達特徵工程 </a:t>
            </a:r>
            <a:br>
              <a:rPr lang="en-US" altLang="zh-TW" sz="2400" b="1" dirty="0"/>
            </a:br>
            <a:r>
              <a:rPr lang="en-US" altLang="zh-TW" sz="2400" b="1" dirty="0"/>
              <a:t>(</a:t>
            </a:r>
            <a:r>
              <a:rPr lang="en-US" sz="2400" b="1" dirty="0"/>
              <a:t>Feature Engineering for Text Representation)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語意分析和命名實體識別 </a:t>
            </a:r>
            <a:br>
              <a:rPr lang="en-US" altLang="zh-TW" sz="2400" b="1" dirty="0"/>
            </a:br>
            <a:r>
              <a:rPr lang="en-US" altLang="zh-TW" sz="2400" b="1" dirty="0"/>
              <a:t>(</a:t>
            </a:r>
            <a:r>
              <a:rPr lang="en-US" sz="2400" b="1" dirty="0"/>
              <a:t>Semantic Analysis and Named Entity Recognition; NER)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rgbClr val="C00000"/>
                </a:solidFill>
              </a:rPr>
              <a:t>深度學習和通用句子嵌入模型 </a:t>
            </a:r>
            <a:br>
              <a:rPr lang="en-US" altLang="zh-TW" sz="2400" b="1" dirty="0">
                <a:solidFill>
                  <a:srgbClr val="C00000"/>
                </a:solidFill>
              </a:rPr>
            </a:br>
            <a:r>
              <a:rPr lang="en-US" altLang="zh-TW" sz="2400" b="1" dirty="0">
                <a:solidFill>
                  <a:srgbClr val="C0000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Deep Learning and Universal Sentence-Embedding Models)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問答系統與對話系統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Question Answering and Dialogue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775C5-B377-0D40-B8E3-A0BEE211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087"/>
          </a:xfrm>
        </p:spPr>
        <p:txBody>
          <a:bodyPr/>
          <a:lstStyle/>
          <a:p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Deep Learning </a:t>
            </a:r>
            <a:b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and </a:t>
            </a:r>
            <a:b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Universal </a:t>
            </a:r>
            <a:b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Sentence-Embedding Models</a:t>
            </a:r>
            <a:endParaRPr lang="en-US" altLang="en-US" sz="7000" dirty="0">
              <a:solidFill>
                <a:srgbClr val="C00000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5360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08EAB8C-93D2-2144-9253-06580194A94E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7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50900"/>
          </a:xfrm>
        </p:spPr>
        <p:txBody>
          <a:bodyPr/>
          <a:lstStyle/>
          <a:p>
            <a:pPr eaLnBrk="1" hangingPunct="1"/>
            <a:r>
              <a:rPr lang="en-US" altLang="zh-TW" sz="7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Outline</a:t>
            </a:r>
          </a:p>
        </p:txBody>
      </p:sp>
      <p:sp>
        <p:nvSpPr>
          <p:cNvPr id="14233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8101013" y="6597650"/>
            <a:ext cx="1008062" cy="287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D96C178-6047-CA48-ABEA-383FDC994EFD}" type="slidenum">
              <a:rPr kumimoji="0" lang="en-US" altLang="zh-TW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6</a:t>
            </a:fld>
            <a:endParaRPr kumimoji="0" lang="en-US" altLang="zh-TW" sz="120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  <p:sp>
        <p:nvSpPr>
          <p:cNvPr id="142339" name="Rectangle 3"/>
          <p:cNvSpPr txBox="1">
            <a:spLocks noChangeArrowheads="1"/>
          </p:cNvSpPr>
          <p:nvPr/>
        </p:nvSpPr>
        <p:spPr bwMode="auto">
          <a:xfrm>
            <a:off x="179512" y="1125538"/>
            <a:ext cx="8785225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C88163-2511-484F-B32F-BFC0C23BC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9" y="1125538"/>
            <a:ext cx="8496944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(USE)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Multilingual (USEM)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Semantic Similarity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03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NLP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7" y="677738"/>
            <a:ext cx="7958365" cy="5971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663876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Source: 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blog.aylien.com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/leveraging-deep-learning-for-multilingual/</a:t>
            </a:r>
          </a:p>
        </p:txBody>
      </p:sp>
    </p:spTree>
    <p:extLst>
      <p:ext uri="{BB962C8B-B14F-4D97-AF65-F5344CB8AC3E}">
        <p14:creationId xmlns:p14="http://schemas.microsoft.com/office/powerpoint/2010/main" val="347963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268760" y="6628591"/>
            <a:ext cx="6606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fortiema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/talks/blob/master/opendata2016sh/pragmatic-nlp-opendata2016sh.pdf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" y="670293"/>
            <a:ext cx="9144000" cy="59990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Modern NLP Pipeline</a:t>
            </a:r>
          </a:p>
        </p:txBody>
      </p:sp>
    </p:spTree>
    <p:extLst>
      <p:ext uri="{BB962C8B-B14F-4D97-AF65-F5344CB8AC3E}">
        <p14:creationId xmlns:p14="http://schemas.microsoft.com/office/powerpoint/2010/main" val="368528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Modern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30559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281119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15489</TotalTime>
  <Words>1896</Words>
  <Application>Microsoft Macintosh PowerPoint</Application>
  <PresentationFormat>On-screen Show (4:3)</PresentationFormat>
  <Paragraphs>208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DFKai-SB</vt:lpstr>
      <vt:lpstr>DFKai-SB</vt:lpstr>
      <vt:lpstr>MS PGothic</vt:lpstr>
      <vt:lpstr>新細明體</vt:lpstr>
      <vt:lpstr>Arial</vt:lpstr>
      <vt:lpstr>Calibri</vt:lpstr>
      <vt:lpstr>Courier</vt:lpstr>
      <vt:lpstr>Times New Roman</vt:lpstr>
      <vt:lpstr>Wingdings</vt:lpstr>
      <vt:lpstr>Office 佈景主題</vt:lpstr>
      <vt:lpstr>PowerPoint Presentation</vt:lpstr>
      <vt:lpstr>戴敏育 博士  (Min-Yuh Day, Ph.D.)</vt:lpstr>
      <vt:lpstr>AI for Text Analytics</vt:lpstr>
      <vt:lpstr>Topics</vt:lpstr>
      <vt:lpstr>Deep Learning  and  Universal  Sentence-Embedding Models</vt:lpstr>
      <vt:lpstr>Outline</vt:lpstr>
      <vt:lpstr>NLP</vt:lpstr>
      <vt:lpstr>Modern NLP Pipeline</vt:lpstr>
      <vt:lpstr>Modern NLP Pipeline</vt:lpstr>
      <vt:lpstr>Deep Learning NLP</vt:lpstr>
      <vt:lpstr>Natural Language Processing (NLP) and Text Mining</vt:lpstr>
      <vt:lpstr>Data Science Python Stack</vt:lpstr>
      <vt:lpstr>Universal Sentence Encoder (USE)</vt:lpstr>
      <vt:lpstr>Universal Sentence Encoder (USE) Semantic Similarity</vt:lpstr>
      <vt:lpstr>Universal Sentence Encoder (USE) Classification</vt:lpstr>
      <vt:lpstr>Universal Sentence Encoder (USE)</vt:lpstr>
      <vt:lpstr>Multilingual  Universal Sentence Encoder (MUSE)</vt:lpstr>
      <vt:lpstr>Python in Google Colab (Python101)</vt:lpstr>
      <vt:lpstr>Python in Google Colab (Python101)</vt:lpstr>
      <vt:lpstr>One-hot encoding</vt:lpstr>
      <vt:lpstr>Word embeddings</vt:lpstr>
      <vt:lpstr>Word embeddings</vt:lpstr>
      <vt:lpstr>Sequence to Sequence  (Seq2Seq)</vt:lpstr>
      <vt:lpstr>Transformer (Attention is All You Need)  (Vaswani et al., 2017)</vt:lpstr>
      <vt:lpstr>BERT: Pre-training of Deep Bidirectional Transformers for Language Understanding</vt:lpstr>
      <vt:lpstr>BERT: Pre-training of Deep Bidirectional Transformers for Language Understanding</vt:lpstr>
      <vt:lpstr>BERT, OpenAI GPT, ELMo</vt:lpstr>
      <vt:lpstr>Fine-tuning BERT on Different Tasks</vt:lpstr>
      <vt:lpstr>Pre-trained Language Model (PLM)</vt:lpstr>
      <vt:lpstr>Turing Natural Language Generation (T-NLG) </vt:lpstr>
      <vt:lpstr>Pre-trained Models (PTM)</vt:lpstr>
      <vt:lpstr>Pre-trained Models (PTM)</vt:lpstr>
      <vt:lpstr>Transformers State-of-the-art Natural Language Processing for TensorFlow 2.0 and PyTorch</vt:lpstr>
      <vt:lpstr>NLP Benchmark Datasets</vt:lpstr>
      <vt:lpstr>Summary</vt:lpstr>
      <vt:lpstr>References</vt:lpstr>
      <vt:lpstr>PowerPoint Presentation</vt:lpstr>
    </vt:vector>
  </TitlesOfParts>
  <Manager/>
  <Company>NTPU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深度學習和通用句子嵌入模型 (Deep Learning and Universal Sentence-Embedding Models)</dc:title>
  <dc:subject/>
  <dc:creator>myday</dc:creator>
  <cp:keywords>深度學習, 通用句子嵌入模型, Deep Learning, Universal Sentence-Embedding Models</cp:keywords>
  <dc:description>深度學習和通用句子嵌入模型 (Deep Learning and Universal Sentence-Embedding Models)</dc:description>
  <cp:lastModifiedBy>Microsoft Office User</cp:lastModifiedBy>
  <cp:revision>898</cp:revision>
  <cp:lastPrinted>2020-08-13T15:35:38Z</cp:lastPrinted>
  <dcterms:created xsi:type="dcterms:W3CDTF">2011-02-14T23:24:00Z</dcterms:created>
  <dcterms:modified xsi:type="dcterms:W3CDTF">2020-08-14T09:44:37Z</dcterms:modified>
  <cp:category/>
</cp:coreProperties>
</file>